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52"/>
  </p:notesMasterIdLst>
  <p:sldIdLst>
    <p:sldId id="256" r:id="rId2"/>
    <p:sldId id="285" r:id="rId3"/>
    <p:sldId id="298" r:id="rId4"/>
    <p:sldId id="350" r:id="rId5"/>
    <p:sldId id="351" r:id="rId6"/>
    <p:sldId id="352" r:id="rId7"/>
    <p:sldId id="353" r:id="rId8"/>
    <p:sldId id="259" r:id="rId9"/>
    <p:sldId id="261" r:id="rId10"/>
    <p:sldId id="332" r:id="rId11"/>
    <p:sldId id="333" r:id="rId12"/>
    <p:sldId id="354" r:id="rId13"/>
    <p:sldId id="331" r:id="rId14"/>
    <p:sldId id="355" r:id="rId15"/>
    <p:sldId id="304" r:id="rId16"/>
    <p:sldId id="305" r:id="rId17"/>
    <p:sldId id="303" r:id="rId18"/>
    <p:sldId id="307" r:id="rId19"/>
    <p:sldId id="309" r:id="rId20"/>
    <p:sldId id="308" r:id="rId21"/>
    <p:sldId id="326" r:id="rId22"/>
    <p:sldId id="327" r:id="rId23"/>
    <p:sldId id="349" r:id="rId24"/>
    <p:sldId id="348" r:id="rId25"/>
    <p:sldId id="347" r:id="rId26"/>
    <p:sldId id="346" r:id="rId27"/>
    <p:sldId id="310" r:id="rId28"/>
    <p:sldId id="286" r:id="rId29"/>
    <p:sldId id="319" r:id="rId30"/>
    <p:sldId id="320" r:id="rId31"/>
    <p:sldId id="287" r:id="rId32"/>
    <p:sldId id="329" r:id="rId33"/>
    <p:sldId id="330" r:id="rId34"/>
    <p:sldId id="328" r:id="rId35"/>
    <p:sldId id="321" r:id="rId36"/>
    <p:sldId id="324" r:id="rId37"/>
    <p:sldId id="344" r:id="rId38"/>
    <p:sldId id="325" r:id="rId39"/>
    <p:sldId id="345" r:id="rId40"/>
    <p:sldId id="341" r:id="rId41"/>
    <p:sldId id="342" r:id="rId42"/>
    <p:sldId id="356" r:id="rId43"/>
    <p:sldId id="343" r:id="rId44"/>
    <p:sldId id="335" r:id="rId45"/>
    <p:sldId id="336" r:id="rId46"/>
    <p:sldId id="337" r:id="rId47"/>
    <p:sldId id="338" r:id="rId48"/>
    <p:sldId id="339" r:id="rId49"/>
    <p:sldId id="340" r:id="rId50"/>
    <p:sldId id="279" r:id="rId51"/>
  </p:sldIdLst>
  <p:sldSz cx="9144000" cy="6858000" type="screen4x3"/>
  <p:notesSz cx="6858000" cy="9144000"/>
  <p:embeddedFontLst>
    <p:embeddedFont>
      <p:font typeface="Dosis" panose="020B0604020202020204" charset="0"/>
      <p:regular r:id="rId53"/>
      <p:bold r:id="rId54"/>
    </p:embeddedFont>
    <p:embeddedFont>
      <p:font typeface="Sniglet" panose="020B0604020202020204" charset="0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64692" autoAdjust="0"/>
  </p:normalViewPr>
  <p:slideViewPr>
    <p:cSldViewPr>
      <p:cViewPr>
        <p:scale>
          <a:sx n="108" d="100"/>
          <a:sy n="108" d="100"/>
        </p:scale>
        <p:origin x="-739" y="20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Welcome</a:t>
            </a:r>
            <a:r>
              <a:rPr lang="es-ES" dirty="0" smtClean="0"/>
              <a:t> to </a:t>
            </a:r>
            <a:r>
              <a:rPr lang="es-ES" dirty="0" err="1" smtClean="0"/>
              <a:t>ClimbCode’s</a:t>
            </a:r>
            <a:r>
              <a:rPr lang="es-ES" dirty="0" smtClean="0"/>
              <a:t> </a:t>
            </a:r>
            <a:r>
              <a:rPr lang="es-ES" dirty="0" err="1" smtClean="0"/>
              <a:t>exposition</a:t>
            </a:r>
            <a:r>
              <a:rPr lang="es-ES" dirty="0" smtClean="0"/>
              <a:t>. </a:t>
            </a:r>
            <a:r>
              <a:rPr lang="es-ES" dirty="0" err="1" smtClean="0"/>
              <a:t>Here</a:t>
            </a:r>
            <a:r>
              <a:rPr lang="es-ES" dirty="0" smtClean="0"/>
              <a:t> </a:t>
            </a:r>
            <a:r>
              <a:rPr lang="es-ES" dirty="0" err="1" smtClean="0"/>
              <a:t>we’ll</a:t>
            </a:r>
            <a:r>
              <a:rPr lang="es-ES" dirty="0" smtClean="0"/>
              <a:t> </a:t>
            </a:r>
            <a:r>
              <a:rPr lang="es-ES" dirty="0" err="1" smtClean="0"/>
              <a:t>see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main</a:t>
            </a:r>
            <a:r>
              <a:rPr lang="es-ES" dirty="0" smtClean="0"/>
              <a:t> </a:t>
            </a:r>
            <a:r>
              <a:rPr lang="es-ES" dirty="0" err="1" smtClean="0"/>
              <a:t>features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nothing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combination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usual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coding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into</a:t>
            </a:r>
            <a:r>
              <a:rPr lang="es-ES" baseline="0" dirty="0" smtClean="0"/>
              <a:t> a new </a:t>
            </a:r>
            <a:r>
              <a:rPr lang="es-ES" baseline="0" dirty="0" err="1" smtClean="0"/>
              <a:t>brand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kind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principal </a:t>
            </a:r>
            <a:r>
              <a:rPr lang="es-ES" baseline="0" dirty="0" err="1" smtClean="0"/>
              <a:t>content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alternative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usual </a:t>
            </a:r>
            <a:r>
              <a:rPr lang="es-ES" baseline="0" dirty="0" err="1" smtClean="0"/>
              <a:t>ones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instead</a:t>
            </a:r>
            <a:r>
              <a:rPr lang="es-ES" baseline="0" dirty="0" smtClean="0"/>
              <a:t> of a </a:t>
            </a:r>
            <a:r>
              <a:rPr lang="es-ES" baseline="0" dirty="0" err="1" smtClean="0"/>
              <a:t>way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learn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fulfilling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objectives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usual </a:t>
            </a:r>
            <a:r>
              <a:rPr lang="es-ES" baseline="0" dirty="0" err="1" smtClean="0"/>
              <a:t>ones</a:t>
            </a:r>
            <a:r>
              <a:rPr lang="es-ES" baseline="0" dirty="0" smtClean="0"/>
              <a:t> in a new and </a:t>
            </a:r>
            <a:r>
              <a:rPr lang="es-ES" baseline="0" dirty="0" err="1" smtClean="0"/>
              <a:t>interesting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fact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create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makes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great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doubt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appear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necessary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learn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 to use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plataform</a:t>
            </a:r>
            <a:r>
              <a:rPr lang="es-ES" baseline="0" dirty="0" smtClean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answer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absolutely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not</a:t>
            </a:r>
            <a:r>
              <a:rPr lang="es-ES" baseline="0" dirty="0" smtClean="0"/>
              <a:t>! And </a:t>
            </a:r>
            <a:r>
              <a:rPr lang="es-ES" baseline="0" dirty="0" err="1" smtClean="0"/>
              <a:t>that’s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despite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means</a:t>
            </a:r>
            <a:r>
              <a:rPr lang="es-ES" baseline="0" dirty="0" smtClean="0"/>
              <a:t>, are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both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students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use of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knowledge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where</a:t>
            </a:r>
            <a:r>
              <a:rPr lang="es-ES" baseline="0" dirty="0" smtClean="0"/>
              <a:t> do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come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? </a:t>
            </a:r>
            <a:r>
              <a:rPr lang="es-ES" baseline="0" dirty="0" err="1" smtClean="0"/>
              <a:t>It’s</a:t>
            </a:r>
            <a:r>
              <a:rPr lang="es-ES" baseline="0" dirty="0" smtClean="0"/>
              <a:t> simple. </a:t>
            </a:r>
            <a:r>
              <a:rPr lang="es-ES" baseline="0" dirty="0" err="1" smtClean="0"/>
              <a:t>Independent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tested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before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to be </a:t>
            </a:r>
            <a:r>
              <a:rPr lang="es-ES" baseline="0" dirty="0" err="1" smtClean="0"/>
              <a:t>added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list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content</a:t>
            </a:r>
            <a:r>
              <a:rPr lang="es-ES" baseline="0" dirty="0" smtClean="0"/>
              <a:t>,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know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point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view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before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 can use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That’s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academies</a:t>
            </a:r>
            <a:r>
              <a:rPr lang="es-ES" baseline="0" dirty="0" smtClean="0"/>
              <a:t> come to </a:t>
            </a:r>
            <a:r>
              <a:rPr lang="es-ES" baseline="0" dirty="0" err="1" smtClean="0"/>
              <a:t>scene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increase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offer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higher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volume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content</a:t>
            </a:r>
            <a:r>
              <a:rPr lang="es-ES" baseline="0" dirty="0" smtClean="0"/>
              <a:t> to use in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lessons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purchases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academies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view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list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every</a:t>
            </a:r>
            <a:r>
              <a:rPr lang="es-ES" baseline="0" dirty="0" smtClean="0"/>
              <a:t> single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choosing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want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paying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associated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Once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acquires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new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can use </a:t>
            </a:r>
            <a:r>
              <a:rPr lang="es-ES" baseline="0" dirty="0" err="1" smtClean="0"/>
              <a:t>then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support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lessons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students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access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do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and use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as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addition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learning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able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upload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download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documents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related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subjects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students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access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And </a:t>
            </a:r>
            <a:r>
              <a:rPr lang="es-ES" baseline="0" dirty="0" err="1" smtClean="0"/>
              <a:t>last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least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administrators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able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register</a:t>
            </a:r>
            <a:r>
              <a:rPr lang="es-ES" baseline="0" dirty="0" smtClean="0"/>
              <a:t> new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, so as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manage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students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administrators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promote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to, </a:t>
            </a:r>
            <a:r>
              <a:rPr lang="es-ES" baseline="0" dirty="0" err="1" smtClean="0"/>
              <a:t>previously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paying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To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processes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mockups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view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student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once he/</a:t>
            </a:r>
            <a:r>
              <a:rPr lang="es-ES" baseline="0" dirty="0" err="1" smtClean="0"/>
              <a:t>she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logs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. To do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student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just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access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“Mis asignaturas/</a:t>
            </a:r>
            <a:r>
              <a:rPr lang="es-ES" baseline="0" dirty="0" err="1" smtClean="0"/>
              <a:t>My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subjects</a:t>
            </a:r>
            <a:r>
              <a:rPr lang="es-ES" baseline="0" dirty="0" smtClean="0"/>
              <a:t>” </a:t>
            </a:r>
            <a:r>
              <a:rPr lang="es-ES" baseline="0" dirty="0" err="1" smtClean="0"/>
              <a:t>view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main</a:t>
            </a:r>
            <a:r>
              <a:rPr lang="es-ES" dirty="0" smtClean="0"/>
              <a:t> </a:t>
            </a:r>
            <a:r>
              <a:rPr lang="es-ES" dirty="0" err="1" smtClean="0"/>
              <a:t>points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going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talk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following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ones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introduce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Next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talk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idea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ClimCode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represents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Minimum</a:t>
            </a:r>
            <a:r>
              <a:rPr lang="es-ES" baseline="0" dirty="0" smtClean="0"/>
              <a:t> Viable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skip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business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environment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costs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followed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achieve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profit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Finally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speak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methodology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followed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technologies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use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Then</a:t>
            </a:r>
            <a:r>
              <a:rPr lang="es-ES" baseline="0" dirty="0" smtClean="0"/>
              <a:t>, he/</a:t>
            </a:r>
            <a:r>
              <a:rPr lang="es-ES" baseline="0" dirty="0" err="1" smtClean="0"/>
              <a:t>she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subjects</a:t>
            </a:r>
            <a:r>
              <a:rPr lang="es-ES" baseline="0" dirty="0" smtClean="0"/>
              <a:t> he/</a:t>
            </a:r>
            <a:r>
              <a:rPr lang="es-ES" baseline="0" dirty="0" err="1" smtClean="0"/>
              <a:t>she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takes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choose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he/</a:t>
            </a:r>
            <a:r>
              <a:rPr lang="es-ES" baseline="0" dirty="0" err="1" smtClean="0"/>
              <a:t>she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wants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access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selecting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name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lead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student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subject</a:t>
            </a:r>
            <a:r>
              <a:rPr lang="es-ES" baseline="0" dirty="0" smtClean="0"/>
              <a:t>, 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shows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documents</a:t>
            </a:r>
            <a:r>
              <a:rPr lang="es-ES" baseline="0" dirty="0" smtClean="0"/>
              <a:t> he/</a:t>
            </a:r>
            <a:r>
              <a:rPr lang="es-ES" baseline="0" dirty="0" err="1" smtClean="0"/>
              <a:t>she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download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has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subject</a:t>
            </a:r>
            <a:r>
              <a:rPr lang="es-ES" baseline="0" dirty="0" smtClean="0"/>
              <a:t>. To do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student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just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select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name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show </a:t>
            </a:r>
            <a:r>
              <a:rPr lang="es-ES" baseline="0" dirty="0" err="1" smtClean="0"/>
              <a:t>him</a:t>
            </a:r>
            <a:r>
              <a:rPr lang="es-ES" baseline="0" dirty="0" smtClean="0"/>
              <a:t>/</a:t>
            </a:r>
            <a:r>
              <a:rPr lang="es-ES" baseline="0" dirty="0" err="1" smtClean="0"/>
              <a:t>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has a </a:t>
            </a:r>
            <a:r>
              <a:rPr lang="es-ES" baseline="0" dirty="0" err="1" smtClean="0"/>
              <a:t>title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introduction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data </a:t>
            </a:r>
            <a:r>
              <a:rPr lang="es-ES" baseline="0" dirty="0" err="1" smtClean="0"/>
              <a:t>needed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, a </a:t>
            </a:r>
            <a:r>
              <a:rPr lang="es-ES" baseline="0" dirty="0" err="1" smtClean="0"/>
              <a:t>drawing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explanations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done, </a:t>
            </a:r>
            <a:r>
              <a:rPr lang="es-ES" baseline="0" dirty="0" err="1" smtClean="0"/>
              <a:t>step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step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already</a:t>
            </a:r>
            <a:r>
              <a:rPr lang="es-ES" baseline="0" dirty="0" smtClean="0"/>
              <a:t> done. </a:t>
            </a:r>
            <a:r>
              <a:rPr lang="es-ES" baseline="0" dirty="0" err="1" smtClean="0"/>
              <a:t>Then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student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just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change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allowed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sections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. 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case,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sections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initial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speed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ball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After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preparing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data,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student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his</a:t>
            </a:r>
            <a:r>
              <a:rPr lang="es-ES" baseline="0" dirty="0" smtClean="0"/>
              <a:t>/</a:t>
            </a:r>
            <a:r>
              <a:rPr lang="es-ES" baseline="0" dirty="0" err="1" smtClean="0"/>
              <a:t>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job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selecting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execution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button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may</a:t>
            </a:r>
            <a:r>
              <a:rPr lang="es-ES" baseline="0" dirty="0" smtClean="0"/>
              <a:t> be a </a:t>
            </a:r>
            <a:r>
              <a:rPr lang="es-ES" baseline="0" dirty="0" err="1" smtClean="0"/>
              <a:t>button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student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below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understand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logic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associated</a:t>
            </a:r>
            <a:r>
              <a:rPr lang="es-ES" baseline="0" dirty="0" smtClean="0"/>
              <a:t>.</a:t>
            </a:r>
            <a:endParaRPr lang="es-ES" baseline="0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next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mockup</a:t>
            </a:r>
            <a:r>
              <a:rPr lang="es-ES" baseline="0" dirty="0" smtClean="0"/>
              <a:t> shows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what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once he/</a:t>
            </a:r>
            <a:r>
              <a:rPr lang="es-ES" baseline="0" dirty="0" err="1" smtClean="0"/>
              <a:t>she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logs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. To </a:t>
            </a:r>
            <a:r>
              <a:rPr lang="es-ES" baseline="0" dirty="0" err="1" smtClean="0"/>
              <a:t>create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, he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acces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“Mis Ejercicios/</a:t>
            </a:r>
            <a:r>
              <a:rPr lang="es-ES" baseline="0" dirty="0" err="1" smtClean="0"/>
              <a:t>My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” </a:t>
            </a:r>
            <a:r>
              <a:rPr lang="es-ES" baseline="0" dirty="0" err="1" smtClean="0"/>
              <a:t>section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Inside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view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list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followed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some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. To </a:t>
            </a:r>
            <a:r>
              <a:rPr lang="es-ES" baseline="0" dirty="0" err="1" smtClean="0"/>
              <a:t>create</a:t>
            </a:r>
            <a:r>
              <a:rPr lang="es-ES" baseline="0" dirty="0" smtClean="0"/>
              <a:t> a new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just</a:t>
            </a:r>
            <a:r>
              <a:rPr lang="es-ES" baseline="0" dirty="0" smtClean="0"/>
              <a:t> has to </a:t>
            </a:r>
            <a:r>
              <a:rPr lang="es-ES" baseline="0" dirty="0" err="1" smtClean="0"/>
              <a:t>select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“Nuevo Ejercicio/New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” </a:t>
            </a:r>
            <a:r>
              <a:rPr lang="es-ES" baseline="0" dirty="0" err="1" smtClean="0"/>
              <a:t>button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lead </a:t>
            </a:r>
            <a:r>
              <a:rPr lang="es-ES" baseline="0" dirty="0" err="1" smtClean="0"/>
              <a:t>him</a:t>
            </a:r>
            <a:r>
              <a:rPr lang="es-ES" baseline="0" dirty="0" smtClean="0"/>
              <a:t>/</a:t>
            </a:r>
            <a:r>
              <a:rPr lang="es-ES" baseline="0" dirty="0" err="1" smtClean="0"/>
              <a:t>her</a:t>
            </a:r>
            <a:r>
              <a:rPr lang="es-ES" baseline="0" dirty="0" smtClean="0"/>
              <a:t> to a new </a:t>
            </a:r>
            <a:r>
              <a:rPr lang="es-ES" baseline="0" dirty="0" err="1" smtClean="0"/>
              <a:t>view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he/</a:t>
            </a:r>
            <a:r>
              <a:rPr lang="es-ES" baseline="0" dirty="0" err="1" smtClean="0"/>
              <a:t>she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create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his</a:t>
            </a:r>
            <a:r>
              <a:rPr lang="es-ES" baseline="0" dirty="0" smtClean="0"/>
              <a:t>/</a:t>
            </a:r>
            <a:r>
              <a:rPr lang="es-ES" baseline="0" dirty="0" err="1" smtClean="0"/>
              <a:t>her</a:t>
            </a:r>
            <a:r>
              <a:rPr lang="es-ES" baseline="0" dirty="0" smtClean="0"/>
              <a:t> new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has,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same</a:t>
            </a:r>
            <a:r>
              <a:rPr lang="es-ES" baseline="0" dirty="0" smtClean="0"/>
              <a:t> a Notebook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. Once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finished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confirm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“Finalizar Ejercicio/</a:t>
            </a:r>
            <a:r>
              <a:rPr lang="es-ES" baseline="0" dirty="0" err="1" smtClean="0"/>
              <a:t>Finish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” </a:t>
            </a:r>
            <a:r>
              <a:rPr lang="es-ES" baseline="0" dirty="0" err="1" smtClean="0"/>
              <a:t>button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awaiting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review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addition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list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next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comes to </a:t>
            </a:r>
            <a:r>
              <a:rPr lang="es-ES" baseline="0" dirty="0" err="1" smtClean="0"/>
              <a:t>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idea </a:t>
            </a:r>
            <a:r>
              <a:rPr lang="es-ES" baseline="0" dirty="0" err="1" smtClean="0"/>
              <a:t>isn’t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already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developed</a:t>
            </a:r>
            <a:r>
              <a:rPr lang="es-ES" baseline="0" dirty="0" smtClean="0"/>
              <a:t>. To </a:t>
            </a:r>
            <a:r>
              <a:rPr lang="es-ES" baseline="0" dirty="0" err="1" smtClean="0"/>
              <a:t>answer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studied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competitors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always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same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They’re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focused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academic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management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document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managment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teaching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doing</a:t>
            </a:r>
            <a:r>
              <a:rPr lang="es-ES" baseline="0" dirty="0" smtClean="0"/>
              <a:t> simple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related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support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anything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makes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choice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combine </a:t>
            </a:r>
            <a:r>
              <a:rPr lang="es-ES" baseline="0" dirty="0" err="1" smtClean="0"/>
              <a:t>document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management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supporting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teachings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fulfilling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competitors</a:t>
            </a:r>
            <a:r>
              <a:rPr lang="es-ES" baseline="0" dirty="0" smtClean="0"/>
              <a:t>’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adding</a:t>
            </a:r>
            <a:r>
              <a:rPr lang="es-ES" baseline="0" dirty="0" smtClean="0"/>
              <a:t> a new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Talking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strengths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basing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things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said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last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picture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easy</a:t>
            </a:r>
            <a:r>
              <a:rPr lang="es-ES" baseline="0" dirty="0" smtClean="0"/>
              <a:t> to use,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no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knowledge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needed</a:t>
            </a:r>
            <a:r>
              <a:rPr lang="es-ES" baseline="0" dirty="0" smtClean="0"/>
              <a:t> to do so.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weaknesses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hard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expand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markets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focused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educational</a:t>
            </a:r>
            <a:r>
              <a:rPr lang="es-ES" baseline="0" dirty="0" smtClean="0"/>
              <a:t> sector.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strict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lessons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hard</a:t>
            </a:r>
            <a:r>
              <a:rPr lang="es-ES" baseline="0" dirty="0" smtClean="0"/>
              <a:t> to introduce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environment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Speaking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opportunities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jump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another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computers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example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tablets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increase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clients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regarding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extension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usage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tablets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opportunity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add</a:t>
            </a:r>
            <a:r>
              <a:rPr lang="es-ES" baseline="0" dirty="0" smtClean="0"/>
              <a:t> new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fulfill</a:t>
            </a:r>
            <a:r>
              <a:rPr lang="es-ES" baseline="0" dirty="0" smtClean="0"/>
              <a:t> more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client’s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needs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And </a:t>
            </a:r>
            <a:r>
              <a:rPr lang="es-ES" baseline="0" dirty="0" err="1" smtClean="0"/>
              <a:t>last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theats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has to </a:t>
            </a:r>
            <a:r>
              <a:rPr lang="es-ES" baseline="0" dirty="0" err="1" smtClean="0"/>
              <a:t>face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two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fact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competitors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idea and use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making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competence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harder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possibility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understimate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difficulty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developing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some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into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delay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know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accepted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clients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made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survey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First</a:t>
            </a:r>
            <a:r>
              <a:rPr lang="es-ES" dirty="0" smtClean="0"/>
              <a:t>,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let’s</a:t>
            </a:r>
            <a:r>
              <a:rPr lang="es-ES" baseline="0" dirty="0" smtClean="0"/>
              <a:t> introduce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survey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participated</a:t>
            </a:r>
            <a:r>
              <a:rPr lang="es-ES" baseline="0" dirty="0" smtClean="0"/>
              <a:t> 88 </a:t>
            </a:r>
            <a:r>
              <a:rPr lang="es-ES" baseline="0" dirty="0" err="1" smtClean="0"/>
              <a:t>people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70% </a:t>
            </a:r>
            <a:r>
              <a:rPr lang="es-ES" baseline="0" dirty="0" err="1" smtClean="0"/>
              <a:t>were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related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teaching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asked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thought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necessary</a:t>
            </a:r>
            <a:r>
              <a:rPr lang="es-ES" baseline="0" dirty="0" smtClean="0"/>
              <a:t> to introduce </a:t>
            </a:r>
            <a:r>
              <a:rPr lang="es-ES" baseline="0" dirty="0" err="1" smtClean="0"/>
              <a:t>students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regarding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demand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computer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technicians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business</a:t>
            </a:r>
            <a:r>
              <a:rPr lang="es-ES" baseline="0" dirty="0" smtClean="0"/>
              <a:t> sector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days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Almost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everyone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answered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thought</a:t>
            </a:r>
            <a:r>
              <a:rPr lang="es-ES" baseline="0" dirty="0" smtClean="0"/>
              <a:t> so.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asked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like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supporting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tool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achieve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Again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most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people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answered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positively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entering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usage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tool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answered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again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use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tool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in case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complex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prefer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doing</a:t>
            </a:r>
            <a:r>
              <a:rPr lang="es-ES" baseline="0" dirty="0" smtClean="0"/>
              <a:t> so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help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manuals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helping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tools</a:t>
            </a:r>
            <a:r>
              <a:rPr lang="es-ES" baseline="0" dirty="0" smtClean="0"/>
              <a:t>. 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wouldn’t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necessary</a:t>
            </a:r>
            <a:r>
              <a:rPr lang="es-ES" baseline="0" dirty="0" smtClean="0"/>
              <a:t> at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look at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Finally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asked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thought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students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lessons</a:t>
            </a:r>
            <a:r>
              <a:rPr lang="es-ES" baseline="0" dirty="0" smtClean="0"/>
              <a:t> a bit more </a:t>
            </a:r>
            <a:r>
              <a:rPr lang="es-ES" baseline="0" dirty="0" err="1" smtClean="0"/>
              <a:t>amusing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tool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answered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again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agreed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most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cases.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Once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acceptance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next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doubt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mind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much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cost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practice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Then</a:t>
            </a:r>
            <a:r>
              <a:rPr lang="es-ES" dirty="0" smtClean="0"/>
              <a:t>,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,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4 </a:t>
            </a:r>
            <a:r>
              <a:rPr lang="es-ES" baseline="0" dirty="0" err="1" smtClean="0"/>
              <a:t>months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3700€ per </a:t>
            </a:r>
            <a:r>
              <a:rPr lang="es-ES" baseline="0" dirty="0" err="1" smtClean="0"/>
              <a:t>month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direct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costs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refer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team’s</a:t>
            </a:r>
            <a:r>
              <a:rPr lang="es-ES" baseline="0" dirty="0" smtClean="0"/>
              <a:t> salaries.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case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indirect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costs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4750€ per </a:t>
            </a:r>
            <a:r>
              <a:rPr lang="es-ES" baseline="0" dirty="0" err="1" smtClean="0"/>
              <a:t>month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co-working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spaces</a:t>
            </a:r>
            <a:r>
              <a:rPr lang="es-ES" baseline="0" dirty="0" smtClean="0"/>
              <a:t> and hosting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application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Finally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amortizations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equipment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800€ per </a:t>
            </a:r>
            <a:r>
              <a:rPr lang="es-ES" baseline="0" dirty="0" err="1" smtClean="0"/>
              <a:t>month</a:t>
            </a:r>
            <a:endParaRPr lang="es-ES" dirty="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costs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a total of 9250€ per </a:t>
            </a:r>
            <a:r>
              <a:rPr lang="es-ES" baseline="0" dirty="0" err="1" smtClean="0"/>
              <a:t>month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lead to a total of 37000€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full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Adding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4000€ </a:t>
            </a:r>
            <a:r>
              <a:rPr lang="es-ES" baseline="0" dirty="0" err="1" smtClean="0"/>
              <a:t>saved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risks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cost</a:t>
            </a:r>
            <a:r>
              <a:rPr lang="es-ES" baseline="0" dirty="0" smtClean="0"/>
              <a:t> a total of 41000€.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Alejandro Román, </a:t>
            </a:r>
            <a:r>
              <a:rPr lang="es-ES" dirty="0" err="1" smtClean="0"/>
              <a:t>who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Project Manager, Álvaro Domínguez,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Business Manager…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profit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costs</a:t>
            </a:r>
            <a:r>
              <a:rPr lang="es-ES" baseline="0" dirty="0" smtClean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</a:t>
            </a:r>
            <a:r>
              <a:rPr lang="es-ES" baseline="0" dirty="0" smtClean="0"/>
              <a:t> to do so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selling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licenses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licenses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active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year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academies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use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full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entire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academic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year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renewing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keep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license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academies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access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starting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kinds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licenses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offer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allowed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register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number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starting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client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access</a:t>
            </a:r>
            <a:r>
              <a:rPr lang="es-ES" baseline="0" dirty="0" smtClean="0"/>
              <a:t> at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lead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standard </a:t>
            </a:r>
            <a:r>
              <a:rPr lang="es-ES" baseline="0" dirty="0" err="1" smtClean="0"/>
              <a:t>sizes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licenses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associated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, in case of </a:t>
            </a:r>
            <a:r>
              <a:rPr lang="es-ES" baseline="0" dirty="0" err="1" smtClean="0"/>
              <a:t>not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finding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suitable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size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him</a:t>
            </a:r>
            <a:r>
              <a:rPr lang="es-ES" baseline="0" dirty="0" smtClean="0"/>
              <a:t>/</a:t>
            </a:r>
            <a:r>
              <a:rPr lang="es-ES" baseline="0" dirty="0" err="1" smtClean="0"/>
              <a:t>her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client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always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negotiate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affordable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size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license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second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having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profit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selling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buying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take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low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percentage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profit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goes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act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motivation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creators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As a </a:t>
            </a:r>
            <a:r>
              <a:rPr lang="es-ES" baseline="0" dirty="0" err="1" smtClean="0"/>
              <a:t>working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methodology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use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told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subject</a:t>
            </a:r>
            <a:r>
              <a:rPr lang="es-ES" baseline="0" dirty="0" smtClean="0"/>
              <a:t>: SCRUM,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three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sprints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focus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CRUD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iteration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over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’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objective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sprint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creating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doing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saving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So,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next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sprints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focused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saving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promoting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doing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document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management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section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managing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transactions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fixing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feedback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developing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filters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searching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’ </a:t>
            </a:r>
            <a:r>
              <a:rPr lang="es-ES" baseline="0" dirty="0" err="1" smtClean="0"/>
              <a:t>list</a:t>
            </a: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technologies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going</a:t>
            </a:r>
            <a:r>
              <a:rPr lang="es-ES" baseline="0" dirty="0" smtClean="0"/>
              <a:t> to use, </a:t>
            </a:r>
            <a:r>
              <a:rPr lang="es-ES" baseline="0" dirty="0" err="1" smtClean="0"/>
              <a:t>related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use </a:t>
            </a:r>
            <a:r>
              <a:rPr lang="es-ES" baseline="0" dirty="0" err="1" smtClean="0"/>
              <a:t>Pyhton</a:t>
            </a:r>
            <a:r>
              <a:rPr lang="es-ES" baseline="0" dirty="0" smtClean="0"/>
              <a:t>, Django and </a:t>
            </a:r>
            <a:r>
              <a:rPr lang="es-ES" baseline="0" dirty="0" err="1" smtClean="0"/>
              <a:t>PostgreSQL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part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, and Notebook and JavaScript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excercise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management</a:t>
            </a:r>
            <a:r>
              <a:rPr lang="es-ES" baseline="0" dirty="0" smtClean="0"/>
              <a:t>. To </a:t>
            </a:r>
            <a:r>
              <a:rPr lang="es-ES" baseline="0" dirty="0" err="1" smtClean="0"/>
              <a:t>manage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transactions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use *******.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Regarding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knowledge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management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use of a 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repository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hosted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github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follow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adding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documentation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knowledge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generated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needed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software </a:t>
            </a:r>
            <a:r>
              <a:rPr lang="es-ES" baseline="0" dirty="0" err="1" smtClean="0"/>
              <a:t>Engineers</a:t>
            </a:r>
            <a:r>
              <a:rPr lang="es-ES" baseline="0" dirty="0" smtClean="0"/>
              <a:t>: Andrés Fernández, Alejandro Garrido…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And </a:t>
            </a:r>
            <a:r>
              <a:rPr lang="es-ES" dirty="0" err="1" smtClean="0"/>
              <a:t>that’s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end</a:t>
            </a:r>
            <a:r>
              <a:rPr lang="es-ES" dirty="0" smtClean="0"/>
              <a:t> of </a:t>
            </a: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presentation</a:t>
            </a:r>
            <a:r>
              <a:rPr lang="es-ES" dirty="0" smtClean="0"/>
              <a:t>! </a:t>
            </a:r>
            <a:r>
              <a:rPr lang="es-ES" dirty="0" err="1" smtClean="0"/>
              <a:t>Thank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watching</a:t>
            </a:r>
            <a:r>
              <a:rPr lang="es-ES" dirty="0" smtClean="0"/>
              <a:t>, and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doubt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contact</a:t>
            </a:r>
            <a:r>
              <a:rPr lang="es-ES" baseline="0" dirty="0" smtClean="0"/>
              <a:t> me at alvdomnun@alum.us.es.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Miguel Ángel</a:t>
            </a:r>
            <a:r>
              <a:rPr lang="es-ES" baseline="0" dirty="0" smtClean="0"/>
              <a:t> Baños, Álvaro Sánchez…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And Jesús Sosa. </a:t>
            </a:r>
            <a:r>
              <a:rPr lang="es-ES" dirty="0" err="1" smtClean="0"/>
              <a:t>These</a:t>
            </a:r>
            <a:r>
              <a:rPr lang="es-ES" dirty="0" smtClean="0"/>
              <a:t> are </a:t>
            </a: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seven</a:t>
            </a:r>
            <a:r>
              <a:rPr lang="es-ES" dirty="0" smtClean="0"/>
              <a:t> </a:t>
            </a:r>
            <a:r>
              <a:rPr lang="es-ES" dirty="0" err="1" smtClean="0"/>
              <a:t>members</a:t>
            </a:r>
            <a:r>
              <a:rPr lang="es-ES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Now</a:t>
            </a:r>
            <a:r>
              <a:rPr lang="es-ES" dirty="0" smtClean="0"/>
              <a:t> </a:t>
            </a:r>
            <a:r>
              <a:rPr lang="es-ES" dirty="0" err="1" smtClean="0"/>
              <a:t>we’ll</a:t>
            </a:r>
            <a:r>
              <a:rPr lang="es-ES" dirty="0" smtClean="0"/>
              <a:t> </a:t>
            </a:r>
            <a:r>
              <a:rPr lang="es-ES" dirty="0" err="1" smtClean="0"/>
              <a:t>talk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idea of </a:t>
            </a:r>
            <a:r>
              <a:rPr lang="es-ES" baseline="0" dirty="0" err="1" smtClean="0"/>
              <a:t>ClimbCode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principal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ClimbCode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of a </a:t>
            </a:r>
            <a:r>
              <a:rPr lang="es-ES" baseline="0" dirty="0" err="1" smtClean="0"/>
              <a:t>fusion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between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teaching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fusion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, in </a:t>
            </a:r>
            <a:r>
              <a:rPr lang="es-ES" baseline="0" dirty="0" err="1" smtClean="0"/>
              <a:t>fact</a:t>
            </a:r>
            <a:r>
              <a:rPr lang="es-ES" baseline="0" dirty="0" smtClean="0"/>
              <a:t>, a </a:t>
            </a:r>
            <a:r>
              <a:rPr lang="es-ES" baseline="0" dirty="0" err="1" smtClean="0"/>
              <a:t>plataform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support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teaching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subjects</a:t>
            </a:r>
            <a:r>
              <a:rPr lang="es-ES" baseline="0" dirty="0" smtClean="0"/>
              <a:t> at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academies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support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given</a:t>
            </a:r>
            <a:r>
              <a:rPr lang="es-ES" baseline="0" dirty="0" smtClean="0"/>
              <a:t> as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use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concepts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subjects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7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395" name="Shape 395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96" name="Shape 39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5" name="Shape 425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2430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9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jpeg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43.jpe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4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ClimbCode</a:t>
            </a:r>
            <a:endParaRPr sz="7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9" name="Shape 625"/>
          <p:cNvSpPr txBox="1">
            <a:spLocks/>
          </p:cNvSpPr>
          <p:nvPr/>
        </p:nvSpPr>
        <p:spPr>
          <a:xfrm>
            <a:off x="5148064" y="2922660"/>
            <a:ext cx="1512168" cy="137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 smtClean="0"/>
              <a:t>=</a:t>
            </a:r>
          </a:p>
        </p:txBody>
      </p:sp>
      <p:sp>
        <p:nvSpPr>
          <p:cNvPr id="21" name="Shape 768"/>
          <p:cNvSpPr/>
          <p:nvPr/>
        </p:nvSpPr>
        <p:spPr>
          <a:xfrm>
            <a:off x="451386" y="2708920"/>
            <a:ext cx="2032382" cy="1800200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2" name="Shape 625"/>
          <p:cNvSpPr txBox="1">
            <a:spLocks/>
          </p:cNvSpPr>
          <p:nvPr/>
        </p:nvSpPr>
        <p:spPr>
          <a:xfrm>
            <a:off x="2411760" y="3300000"/>
            <a:ext cx="1042756" cy="84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8000" dirty="0" smtClean="0"/>
              <a:t>+</a:t>
            </a:r>
          </a:p>
        </p:txBody>
      </p:sp>
      <p:sp>
        <p:nvSpPr>
          <p:cNvPr id="16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10</a:t>
            </a:r>
            <a:endParaRPr lang="es-ES" sz="4000" dirty="0"/>
          </a:p>
        </p:txBody>
      </p:sp>
      <p:sp>
        <p:nvSpPr>
          <p:cNvPr id="4" name="AutoShape 2" descr="[Foto]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[Foto]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caa847b4-3789-4be3-86d4-8accf29d21b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3" name="Picture 10" descr="C:\Users\ALVARO\Desktop\Cod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87" y="2961887"/>
            <a:ext cx="1466379" cy="93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326396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813" y="1606316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487" y="3376724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hape 625"/>
          <p:cNvSpPr txBox="1">
            <a:spLocks/>
          </p:cNvSpPr>
          <p:nvPr/>
        </p:nvSpPr>
        <p:spPr>
          <a:xfrm>
            <a:off x="5904148" y="5085184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Interactive</a:t>
            </a:r>
            <a:endParaRPr lang="en" sz="4400" dirty="0" smtClean="0"/>
          </a:p>
        </p:txBody>
      </p:sp>
      <p:sp>
        <p:nvSpPr>
          <p:cNvPr id="7" name="AutoShape 6" descr="[Foto]"/>
          <p:cNvSpPr>
            <a:spLocks noChangeAspect="1" noChangeArrowheads="1"/>
          </p:cNvSpPr>
          <p:nvPr/>
        </p:nvSpPr>
        <p:spPr bwMode="auto">
          <a:xfrm>
            <a:off x="155575" y="-1165225"/>
            <a:ext cx="2476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929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LVARO\Desktop\Pla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01008"/>
            <a:ext cx="1638300" cy="30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 smtClean="0">
                <a:latin typeface="Sniglet" charset="0"/>
              </a:rPr>
              <a:t>Learn Programming?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11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21396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 smtClean="0">
                <a:latin typeface="Sniglet" charset="0"/>
              </a:rPr>
              <a:t>Learn Programming?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11</a:t>
            </a:r>
            <a:endParaRPr lang="es-ES" sz="4000" dirty="0"/>
          </a:p>
        </p:txBody>
      </p:sp>
      <p:pic>
        <p:nvPicPr>
          <p:cNvPr id="9" name="Picture 6" descr="http://www3.gobiernodecanarias.org/medusa/test/mediateca/ecoescuela/wp-content/uploads/sites/2/2013/11/14-Senal-de-prohibido-el-paso-700x7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99137"/>
            <a:ext cx="2699584" cy="269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87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13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147" name="Picture 3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53" y="1700808"/>
            <a:ext cx="6861755" cy="305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766" y="3622670"/>
            <a:ext cx="1807509" cy="180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5390607" y="5360073"/>
            <a:ext cx="2889537" cy="79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Interactive</a:t>
            </a:r>
            <a:endParaRPr lang="en" sz="4000" dirty="0" smtClean="0"/>
          </a:p>
        </p:txBody>
      </p:sp>
    </p:spTree>
    <p:extLst>
      <p:ext uri="{BB962C8B-B14F-4D97-AF65-F5344CB8AC3E}">
        <p14:creationId xmlns:p14="http://schemas.microsoft.com/office/powerpoint/2010/main" val="339712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13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170" name="Picture 2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04864"/>
            <a:ext cx="8460236" cy="210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67" y="3612750"/>
            <a:ext cx="1242170" cy="124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3112603" y="4938293"/>
            <a:ext cx="2664298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Interactive</a:t>
            </a:r>
            <a:endParaRPr lang="en" sz="4000" dirty="0" smtClean="0"/>
          </a:p>
        </p:txBody>
      </p:sp>
    </p:spTree>
    <p:extLst>
      <p:ext uri="{BB962C8B-B14F-4D97-AF65-F5344CB8AC3E}">
        <p14:creationId xmlns:p14="http://schemas.microsoft.com/office/powerpoint/2010/main" val="406780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14</a:t>
            </a:r>
            <a:endParaRPr lang="es-ES" sz="4000" dirty="0"/>
          </a:p>
        </p:txBody>
      </p:sp>
      <p:pic>
        <p:nvPicPr>
          <p:cNvPr id="8194" name="Picture 2" descr="C:\Users\ALVARO\Desktop\negocio - cop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325206"/>
            <a:ext cx="5671973" cy="220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99984"/>
            <a:ext cx="1344591" cy="134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1502413" y="5094955"/>
            <a:ext cx="2883978" cy="750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Interactive</a:t>
            </a:r>
            <a:endParaRPr lang="en" sz="4000" dirty="0" smtClean="0"/>
          </a:p>
        </p:txBody>
      </p:sp>
    </p:spTree>
    <p:extLst>
      <p:ext uri="{BB962C8B-B14F-4D97-AF65-F5344CB8AC3E}">
        <p14:creationId xmlns:p14="http://schemas.microsoft.com/office/powerpoint/2010/main" val="40257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 smtClean="0"/>
              <a:t>Student</a:t>
            </a:r>
            <a:r>
              <a:rPr lang="es-ES" sz="3400" dirty="0" smtClean="0"/>
              <a:t> &amp; </a:t>
            </a:r>
            <a:r>
              <a:rPr lang="es-ES" sz="3400" dirty="0" err="1" smtClean="0"/>
              <a:t>Teacher</a:t>
            </a:r>
            <a:r>
              <a:rPr lang="es-ES" sz="3400" dirty="0" smtClean="0"/>
              <a:t>:</a:t>
            </a:r>
            <a:endParaRPr lang="es-ES"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pic>
        <p:nvPicPr>
          <p:cNvPr id="11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164" y="1772816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8" y="3543224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625"/>
          <p:cNvSpPr txBox="1">
            <a:spLocks/>
          </p:cNvSpPr>
          <p:nvPr/>
        </p:nvSpPr>
        <p:spPr>
          <a:xfrm>
            <a:off x="4830499" y="5251684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Interactive</a:t>
            </a:r>
            <a:endParaRPr lang="en" sz="4400" dirty="0" smtClean="0"/>
          </a:p>
        </p:txBody>
      </p:sp>
      <p:pic>
        <p:nvPicPr>
          <p:cNvPr id="9218" name="Picture 2" descr="C:\Users\ALVARO\Desktop\048-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135" y="2422265"/>
            <a:ext cx="3111518" cy="311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Administrator</a:t>
            </a:r>
            <a:r>
              <a:rPr lang="es-ES" sz="3400" dirty="0"/>
              <a:t>:</a:t>
            </a:r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17</a:t>
            </a:r>
            <a:endParaRPr lang="es-ES" sz="4000" dirty="0"/>
          </a:p>
        </p:txBody>
      </p:sp>
      <p:pic>
        <p:nvPicPr>
          <p:cNvPr id="2050" name="Picture 2" descr="Resultado de imagen de administra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501345"/>
            <a:ext cx="4507368" cy="49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200" b="0" dirty="0" smtClean="0">
                <a:latin typeface="Sniglet" charset="0"/>
              </a:rPr>
              <a:t>Let’s have a look</a:t>
            </a:r>
            <a:endParaRPr sz="72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18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2472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3"/>
            <a:ext cx="9143999" cy="696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19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0163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/>
              <a:t>The</a:t>
            </a:r>
            <a:r>
              <a:rPr lang="es-ES" sz="3600" dirty="0"/>
              <a:t> </a:t>
            </a:r>
            <a:r>
              <a:rPr lang="es-ES" sz="3600" dirty="0" err="1"/>
              <a:t>Workgroup</a:t>
            </a:r>
            <a:endParaRPr lang="es-ES" sz="3600" dirty="0"/>
          </a:p>
          <a:p>
            <a:r>
              <a:rPr lang="es-ES" sz="3600" dirty="0" smtClean="0"/>
              <a:t>Idea &amp; MVP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smtClean="0"/>
              <a:t>Business </a:t>
            </a:r>
            <a:r>
              <a:rPr lang="es-ES" sz="3600" dirty="0"/>
              <a:t>and </a:t>
            </a:r>
            <a:r>
              <a:rPr lang="es-ES" sz="3600" dirty="0" err="1" smtClean="0"/>
              <a:t>costs</a:t>
            </a:r>
            <a:endParaRPr lang="es-ES" sz="3600" dirty="0" smtClean="0"/>
          </a:p>
          <a:p>
            <a:pPr>
              <a:spcBef>
                <a:spcPts val="0"/>
              </a:spcBef>
            </a:pPr>
            <a:r>
              <a:rPr lang="es-ES" sz="3600" dirty="0" err="1"/>
              <a:t>Work</a:t>
            </a:r>
            <a:r>
              <a:rPr lang="es-ES" sz="3600" dirty="0"/>
              <a:t> </a:t>
            </a:r>
            <a:r>
              <a:rPr lang="es-ES" sz="3600" dirty="0" err="1"/>
              <a:t>Methodology</a:t>
            </a:r>
            <a:endParaRPr lang="es-ES"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600" dirty="0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</a:p>
        </p:txBody>
      </p:sp>
      <p:sp>
        <p:nvSpPr>
          <p:cNvPr id="5" name="Shape 729"/>
          <p:cNvSpPr/>
          <p:nvPr/>
        </p:nvSpPr>
        <p:spPr>
          <a:xfrm>
            <a:off x="5220072" y="2272618"/>
            <a:ext cx="3384376" cy="2956582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" y="0"/>
            <a:ext cx="9143999" cy="696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</a:t>
            </a:r>
            <a:r>
              <a:rPr lang="es-ES" sz="4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623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3999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21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8746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22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4757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23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07470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250190" y="6237312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24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45239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3999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25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65973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Idea &amp; MVP</a:t>
            </a:r>
            <a:endParaRPr sz="48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26</a:t>
            </a:r>
            <a:endParaRPr lang="es-ES" sz="4000" dirty="0"/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1750" name="Picture 6" descr="Resultado de imagen de Enseñanza virtual 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456960"/>
            <a:ext cx="5519621" cy="1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Resultado de imagen de Codecadem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5513224"/>
            <a:ext cx="4472408" cy="102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Resultado de imagen de Class doj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38" y="2749642"/>
            <a:ext cx="4585810" cy="240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3.bp.blogspot.com/-SANiVQutljU/V7cyWiMdvOI/AAAAAAAAEQQ/rltoG1khRB8mT_wLJk0t_vFEOujj5v37ACLcB/s640/GOOGLE%2BFORM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6191">
            <a:off x="-86643" y="4692423"/>
            <a:ext cx="4209870" cy="14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i1.wp.com/mustech.net/wp-content/uploads/2015/05/appicon.png?resize=230%2C23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46" y="1724724"/>
            <a:ext cx="2451896" cy="245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21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Resultado de imagen de SW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4" y="1488647"/>
            <a:ext cx="8210619" cy="478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547"/>
          <p:cNvSpPr txBox="1">
            <a:spLocks/>
          </p:cNvSpPr>
          <p:nvPr/>
        </p:nvSpPr>
        <p:spPr>
          <a:xfrm>
            <a:off x="360746" y="6105496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27</a:t>
            </a:r>
            <a:endParaRPr lang="es-ES" sz="4000" dirty="0"/>
          </a:p>
        </p:txBody>
      </p:sp>
      <p:sp>
        <p:nvSpPr>
          <p:cNvPr id="20" name="Shape 792"/>
          <p:cNvSpPr/>
          <p:nvPr/>
        </p:nvSpPr>
        <p:spPr>
          <a:xfrm>
            <a:off x="7181704" y="2586208"/>
            <a:ext cx="1311551" cy="1144832"/>
          </a:xfrm>
          <a:custGeom>
            <a:avLst/>
            <a:gdLst/>
            <a:ahLst/>
            <a:cxnLst/>
            <a:rect l="0" t="0" r="0" b="0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6" name="Shape 768"/>
          <p:cNvSpPr/>
          <p:nvPr/>
        </p:nvSpPr>
        <p:spPr>
          <a:xfrm>
            <a:off x="2082809" y="2631459"/>
            <a:ext cx="1213824" cy="1144831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8" name="Shape 766"/>
          <p:cNvSpPr/>
          <p:nvPr/>
        </p:nvSpPr>
        <p:spPr>
          <a:xfrm rot="4908871">
            <a:off x="2742173" y="5096057"/>
            <a:ext cx="689478" cy="1208447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9" name="Shape 733"/>
          <p:cNvSpPr/>
          <p:nvPr/>
        </p:nvSpPr>
        <p:spPr>
          <a:xfrm>
            <a:off x="7617938" y="5252146"/>
            <a:ext cx="860409" cy="896267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8210" name="Picture 18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68" y="5273025"/>
            <a:ext cx="1593364" cy="89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C:\Users\ALVARO\Desktop\Code_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095" y="2874226"/>
            <a:ext cx="660575" cy="42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ALVARO\Desktop\Cance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73" y="2755704"/>
            <a:ext cx="657897" cy="65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ALVARO\Desktop\image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636912"/>
            <a:ext cx="1157095" cy="115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ALVARO\Desktop\14-51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84" y="4903791"/>
            <a:ext cx="1326440" cy="132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ALVARO\Desktop\192874-20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65" y="2468402"/>
            <a:ext cx="1380444" cy="138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81304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Business and Costs</a:t>
            </a:r>
            <a:endParaRPr sz="6000" dirty="0"/>
          </a:p>
        </p:txBody>
      </p:sp>
      <p:sp>
        <p:nvSpPr>
          <p:cNvPr id="5" name="Shape 780"/>
          <p:cNvSpPr/>
          <p:nvPr/>
        </p:nvSpPr>
        <p:spPr>
          <a:xfrm>
            <a:off x="1331640" y="3212976"/>
            <a:ext cx="2340950" cy="1732667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6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95736" y="2204864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Is </a:t>
            </a:r>
            <a:r>
              <a:rPr lang="es-ES" sz="6000" b="0" dirty="0" err="1">
                <a:latin typeface="Sniglet" charset="0"/>
              </a:rPr>
              <a:t>it</a:t>
            </a:r>
            <a:r>
              <a:rPr lang="es-ES" sz="6000" b="0" dirty="0">
                <a:latin typeface="Sniglet" charset="0"/>
              </a:rPr>
              <a:t> </a:t>
            </a:r>
            <a:r>
              <a:rPr lang="es-ES" sz="6000" b="0" dirty="0" err="1">
                <a:latin typeface="Sniglet" charset="0"/>
              </a:rPr>
              <a:t>worth</a:t>
            </a:r>
            <a:r>
              <a:rPr lang="es-ES" sz="6000" b="0" dirty="0">
                <a:latin typeface="Sniglet" charset="0"/>
              </a:rPr>
              <a:t> </a:t>
            </a:r>
            <a:r>
              <a:rPr lang="es-ES" sz="6000" b="0" dirty="0" err="1">
                <a:latin typeface="Sniglet" charset="0"/>
              </a:rPr>
              <a:t>it</a:t>
            </a:r>
            <a:r>
              <a:rPr lang="en" sz="6000" b="0" dirty="0">
                <a:latin typeface="Sniglet" charset="0"/>
              </a:rPr>
              <a:t>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30</a:t>
            </a:r>
          </a:p>
        </p:txBody>
      </p:sp>
      <p:sp>
        <p:nvSpPr>
          <p:cNvPr id="11" name="Shape 762"/>
          <p:cNvSpPr/>
          <p:nvPr/>
        </p:nvSpPr>
        <p:spPr>
          <a:xfrm>
            <a:off x="3279296" y="3284984"/>
            <a:ext cx="2248201" cy="2507516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62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621021"/>
            <a:ext cx="55176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The Workgroup</a:t>
            </a:r>
            <a:endParaRPr sz="6000" dirty="0"/>
          </a:p>
        </p:txBody>
      </p:sp>
      <p:sp>
        <p:nvSpPr>
          <p:cNvPr id="4" name="Shape 758"/>
          <p:cNvSpPr/>
          <p:nvPr/>
        </p:nvSpPr>
        <p:spPr>
          <a:xfrm>
            <a:off x="1619672" y="2564904"/>
            <a:ext cx="1194797" cy="262079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3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Related</a:t>
            </a:r>
            <a:r>
              <a:rPr lang="es-ES" sz="3400" dirty="0"/>
              <a:t> to </a:t>
            </a:r>
            <a:r>
              <a:rPr lang="es-ES" sz="3400" dirty="0" err="1"/>
              <a:t>teaching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31</a:t>
            </a:r>
            <a:endParaRPr lang="es-ES" sz="4000" dirty="0"/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CF5EBD9C-5784-4E7E-8D02-6AB7C9D3B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2492896"/>
            <a:ext cx="5504056" cy="376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Thoughts</a:t>
            </a:r>
            <a:r>
              <a:rPr lang="es-ES" sz="3400" dirty="0"/>
              <a:t> </a:t>
            </a:r>
            <a:r>
              <a:rPr lang="es-ES" sz="3400" dirty="0" err="1"/>
              <a:t>about</a:t>
            </a:r>
            <a:r>
              <a:rPr lang="es-ES" sz="3400" dirty="0"/>
              <a:t> </a:t>
            </a:r>
            <a:r>
              <a:rPr lang="es-ES" sz="3400" dirty="0" err="1"/>
              <a:t>programming</a:t>
            </a:r>
            <a:endParaRPr sz="34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32</a:t>
            </a:r>
            <a:endParaRPr lang="es-ES" sz="4000" dirty="0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75BDBB88-756B-448A-847A-44F2FC705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2852936"/>
            <a:ext cx="5878785" cy="375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Want</a:t>
            </a:r>
            <a:r>
              <a:rPr lang="es-ES" sz="3400" dirty="0"/>
              <a:t> a </a:t>
            </a:r>
            <a:r>
              <a:rPr lang="es-ES" sz="3400" dirty="0" err="1"/>
              <a:t>tool</a:t>
            </a:r>
            <a:r>
              <a:rPr lang="es-ES" sz="3400" dirty="0"/>
              <a:t> </a:t>
            </a:r>
            <a:r>
              <a:rPr lang="es-ES" sz="3400" dirty="0" err="1"/>
              <a:t>for</a:t>
            </a:r>
            <a:r>
              <a:rPr lang="es-ES" sz="3400" dirty="0"/>
              <a:t> </a:t>
            </a:r>
            <a:r>
              <a:rPr lang="es-ES" sz="3400" dirty="0" err="1"/>
              <a:t>programming</a:t>
            </a:r>
            <a:r>
              <a:rPr lang="es-ES" sz="3400" dirty="0"/>
              <a:t> at </a:t>
            </a:r>
            <a:r>
              <a:rPr lang="es-ES" sz="3400" dirty="0" err="1"/>
              <a:t>school</a:t>
            </a:r>
            <a:endParaRPr sz="34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33</a:t>
            </a:r>
            <a:endParaRPr lang="es-ES" sz="4000" dirty="0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B6AB7123-8BEB-49AC-8888-158672595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869444"/>
            <a:ext cx="5765295" cy="359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1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Would</a:t>
            </a:r>
            <a:r>
              <a:rPr lang="es-ES" sz="3400" dirty="0"/>
              <a:t> use </a:t>
            </a:r>
            <a:r>
              <a:rPr lang="es-ES" sz="3400" dirty="0" err="1"/>
              <a:t>the</a:t>
            </a:r>
            <a:r>
              <a:rPr lang="es-ES" sz="3400" dirty="0"/>
              <a:t> </a:t>
            </a:r>
            <a:r>
              <a:rPr lang="es-ES" sz="3400" dirty="0" err="1"/>
              <a:t>tool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41729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34</a:t>
            </a:r>
            <a:endParaRPr lang="es-ES" sz="4000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A4EB386D-077A-4CE5-9C17-6EA6D61EB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33" y="2444888"/>
            <a:ext cx="7719171" cy="338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7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Thoughts</a:t>
            </a:r>
            <a:r>
              <a:rPr lang="es-ES" sz="3400" dirty="0"/>
              <a:t> </a:t>
            </a:r>
            <a:r>
              <a:rPr lang="es-ES" sz="3400" dirty="0" err="1"/>
              <a:t>about</a:t>
            </a:r>
            <a:r>
              <a:rPr lang="es-ES" sz="3400" dirty="0"/>
              <a:t> </a:t>
            </a:r>
            <a:r>
              <a:rPr lang="es-ES" sz="3400" dirty="0" err="1"/>
              <a:t>students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35</a:t>
            </a:r>
            <a:endParaRPr lang="es-ES" sz="4000" dirty="0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8B2B403F-D9D9-475C-9E39-1AC68A399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841045"/>
            <a:ext cx="5713184" cy="363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2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23728" y="1484784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6000" b="0" dirty="0" err="1">
                <a:latin typeface="Sniglet" charset="0"/>
              </a:rPr>
              <a:t>How</a:t>
            </a:r>
            <a:r>
              <a:rPr lang="es-ES" sz="6000" b="0" dirty="0">
                <a:latin typeface="Sniglet" charset="0"/>
              </a:rPr>
              <a:t> </a:t>
            </a:r>
            <a:r>
              <a:rPr lang="es-ES" sz="6000" b="0" dirty="0" err="1">
                <a:latin typeface="Sniglet" charset="0"/>
              </a:rPr>
              <a:t>much</a:t>
            </a:r>
            <a:r>
              <a:rPr lang="en" sz="6000" b="0" dirty="0">
                <a:latin typeface="Sniglet" charset="0"/>
              </a:rPr>
              <a:t>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36</a:t>
            </a:r>
            <a:endParaRPr lang="es-ES" sz="4000" dirty="0"/>
          </a:p>
        </p:txBody>
      </p:sp>
      <p:pic>
        <p:nvPicPr>
          <p:cNvPr id="10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11" y="2564904"/>
            <a:ext cx="360040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1763688" y="1484784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Direct Costs: </a:t>
            </a:r>
            <a:r>
              <a:rPr lang="en" sz="4000" dirty="0" smtClean="0"/>
              <a:t>3700 €</a:t>
            </a:r>
            <a:r>
              <a:rPr lang="en" sz="4000" dirty="0"/>
              <a:t>/m </a:t>
            </a:r>
          </a:p>
        </p:txBody>
      </p:sp>
      <p:grpSp>
        <p:nvGrpSpPr>
          <p:cNvPr id="8" name="Shape 631"/>
          <p:cNvGrpSpPr/>
          <p:nvPr/>
        </p:nvGrpSpPr>
        <p:grpSpPr>
          <a:xfrm>
            <a:off x="3491880" y="2735954"/>
            <a:ext cx="2941456" cy="1875085"/>
            <a:chOff x="1553100" y="2807121"/>
            <a:chExt cx="6037800" cy="1406314"/>
          </a:xfrm>
        </p:grpSpPr>
        <p:cxnSp>
          <p:nvCxnSpPr>
            <p:cNvPr id="9" name="Shape 632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633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Shape 625"/>
          <p:cNvSpPr txBox="1">
            <a:spLocks/>
          </p:cNvSpPr>
          <p:nvPr/>
        </p:nvSpPr>
        <p:spPr>
          <a:xfrm>
            <a:off x="1763688" y="3068960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Indirect Costs: </a:t>
            </a:r>
            <a:r>
              <a:rPr lang="en" sz="4000" dirty="0" smtClean="0"/>
              <a:t>4750 </a:t>
            </a:r>
            <a:r>
              <a:rPr lang="en" sz="4000" dirty="0"/>
              <a:t>€/m</a:t>
            </a:r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1619672" y="4509120"/>
            <a:ext cx="6221732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800" dirty="0"/>
              <a:t/>
            </a:r>
            <a:br>
              <a:rPr lang="es-ES" sz="4800" dirty="0"/>
            </a:br>
            <a:r>
              <a:rPr lang="es-ES" sz="4000" dirty="0" err="1"/>
              <a:t>Amortizations</a:t>
            </a:r>
            <a:r>
              <a:rPr lang="es-ES" sz="4000" dirty="0"/>
              <a:t>: </a:t>
            </a:r>
            <a:r>
              <a:rPr lang="es-ES" sz="4000" dirty="0" smtClean="0"/>
              <a:t>800 </a:t>
            </a:r>
            <a:r>
              <a:rPr lang="es-ES" sz="4000" dirty="0"/>
              <a:t>€/m</a:t>
            </a:r>
            <a:endParaRPr lang="en" sz="40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37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68985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107504" y="2832400"/>
            <a:ext cx="91440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000" dirty="0" smtClean="0"/>
              <a:t>37000 € + 4000 € = 41000 € </a:t>
            </a:r>
            <a:endParaRPr lang="en" sz="50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38</a:t>
            </a:r>
            <a:endParaRPr lang="es-ES" sz="4000" dirty="0"/>
          </a:p>
        </p:txBody>
      </p:sp>
      <p:sp>
        <p:nvSpPr>
          <p:cNvPr id="14" name="Shape 625"/>
          <p:cNvSpPr txBox="1">
            <a:spLocks/>
          </p:cNvSpPr>
          <p:nvPr/>
        </p:nvSpPr>
        <p:spPr>
          <a:xfrm>
            <a:off x="1619672" y="1705212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700" dirty="0" smtClean="0"/>
              <a:t>9250 </a:t>
            </a:r>
            <a:r>
              <a:rPr lang="en" sz="5700" dirty="0"/>
              <a:t>€/</a:t>
            </a:r>
            <a:r>
              <a:rPr lang="en" sz="5700" dirty="0" smtClean="0"/>
              <a:t>m</a:t>
            </a:r>
            <a:endParaRPr lang="en" sz="5700" dirty="0"/>
          </a:p>
        </p:txBody>
      </p:sp>
    </p:spTree>
    <p:extLst>
      <p:ext uri="{BB962C8B-B14F-4D97-AF65-F5344CB8AC3E}">
        <p14:creationId xmlns:p14="http://schemas.microsoft.com/office/powerpoint/2010/main" val="236238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39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56571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39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79241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VARO\Desktop\Y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249" y="1623147"/>
            <a:ext cx="2164071" cy="243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dirty="0" smtClean="0"/>
              <a:t>Álvaro Domínguez Núñez Business Manager</a:t>
            </a:r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endParaRPr lang="es-ES" sz="3000" dirty="0" smtClean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2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981" y="1502200"/>
            <a:ext cx="2596399" cy="2558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548"/>
          <p:cNvSpPr txBox="1">
            <a:spLocks/>
          </p:cNvSpPr>
          <p:nvPr/>
        </p:nvSpPr>
        <p:spPr>
          <a:xfrm>
            <a:off x="3893" y="4149080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 smtClean="0"/>
              <a:t>Alejandro Román Rodríguez </a:t>
            </a:r>
          </a:p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 smtClean="0"/>
              <a:t>     Project Manager</a:t>
            </a:r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endParaRPr lang="es-ES" sz="3000" dirty="0" smtClean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pPr marL="0" indent="0">
              <a:buFont typeface="Dosis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897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40</a:t>
            </a:r>
            <a:endParaRPr lang="es-ES" sz="4000" dirty="0"/>
          </a:p>
        </p:txBody>
      </p:sp>
      <p:sp>
        <p:nvSpPr>
          <p:cNvPr id="12" name="Shape 781"/>
          <p:cNvSpPr/>
          <p:nvPr/>
        </p:nvSpPr>
        <p:spPr>
          <a:xfrm>
            <a:off x="2267744" y="1412776"/>
            <a:ext cx="4514057" cy="3997850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9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41</a:t>
            </a:r>
            <a:endParaRPr lang="es-ES" sz="4000" dirty="0"/>
          </a:p>
        </p:txBody>
      </p:sp>
      <p:pic>
        <p:nvPicPr>
          <p:cNvPr id="15362" name="Picture 2" descr="Resultado de imagen de Blue arr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277655"/>
            <a:ext cx="2867987" cy="13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ALVARO\Desktop\image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76872"/>
            <a:ext cx="316835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:\Users\ALVARO\Desktop\schoo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27" y="2276872"/>
            <a:ext cx="2764913" cy="276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16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9" name="Shape 59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059399004"/>
              </p:ext>
            </p:extLst>
          </p:nvPr>
        </p:nvGraphicFramePr>
        <p:xfrm>
          <a:off x="179512" y="1484784"/>
          <a:ext cx="8856984" cy="4844542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1944216"/>
                <a:gridCol w="2484276"/>
                <a:gridCol w="2214246"/>
                <a:gridCol w="2214246"/>
              </a:tblGrid>
              <a:tr h="11881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SIZE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 dirty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USERS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dirty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FREE EXERCISES</a:t>
                      </a:r>
                      <a:endParaRPr sz="36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 dirty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PRICE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</a:tr>
              <a:tr h="11881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BASIC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60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200€/y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1881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MEDIUM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550€/y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1881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LARGE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500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75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700€/y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165304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42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33334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43</a:t>
            </a:r>
            <a:endParaRPr lang="es-ES" sz="4000" dirty="0"/>
          </a:p>
        </p:txBody>
      </p:sp>
      <p:pic>
        <p:nvPicPr>
          <p:cNvPr id="15362" name="Picture 2" descr="Resultado de imagen de Blue arr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53" y="3789040"/>
            <a:ext cx="2867987" cy="13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625"/>
          <p:cNvSpPr txBox="1">
            <a:spLocks/>
          </p:cNvSpPr>
          <p:nvPr/>
        </p:nvSpPr>
        <p:spPr>
          <a:xfrm>
            <a:off x="5796136" y="4317546"/>
            <a:ext cx="1042756" cy="84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%</a:t>
            </a:r>
            <a:endParaRPr lang="en" sz="9600" dirty="0" smtClean="0"/>
          </a:p>
        </p:txBody>
      </p:sp>
      <p:pic>
        <p:nvPicPr>
          <p:cNvPr id="10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10" y="3422458"/>
            <a:ext cx="2029308" cy="202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97" y="1583832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Resultado de imagen de Interactiv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71" y="3354240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625"/>
          <p:cNvSpPr txBox="1">
            <a:spLocks/>
          </p:cNvSpPr>
          <p:nvPr/>
        </p:nvSpPr>
        <p:spPr>
          <a:xfrm>
            <a:off x="363532" y="5062700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Interactive</a:t>
            </a:r>
            <a:endParaRPr lang="en" sz="4400" dirty="0" smtClean="0"/>
          </a:p>
        </p:txBody>
      </p:sp>
    </p:spTree>
    <p:extLst>
      <p:ext uri="{BB962C8B-B14F-4D97-AF65-F5344CB8AC3E}">
        <p14:creationId xmlns:p14="http://schemas.microsoft.com/office/powerpoint/2010/main" val="25390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Work Methodology</a:t>
            </a:r>
            <a:endParaRPr sz="6000" dirty="0"/>
          </a:p>
        </p:txBody>
      </p:sp>
      <p:sp>
        <p:nvSpPr>
          <p:cNvPr id="3" name="Shape 771"/>
          <p:cNvSpPr/>
          <p:nvPr/>
        </p:nvSpPr>
        <p:spPr>
          <a:xfrm>
            <a:off x="683568" y="2708920"/>
            <a:ext cx="3204937" cy="2300676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44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pic>
        <p:nvPicPr>
          <p:cNvPr id="12290" name="Picture 2" descr="Resultado de imagen de SC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37295"/>
            <a:ext cx="6696744" cy="669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1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/>
              <a:t>SCRUM: </a:t>
            </a:r>
            <a:r>
              <a:rPr lang="es-ES" sz="4000" dirty="0" err="1"/>
              <a:t>Three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.</a:t>
            </a:r>
            <a:endParaRPr sz="4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45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08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/>
              <a:t>Sprint 1: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46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Resultado de imagen de CR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276872"/>
            <a:ext cx="6402401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384" y="1861628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58" y="3632036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625"/>
          <p:cNvSpPr txBox="1">
            <a:spLocks/>
          </p:cNvSpPr>
          <p:nvPr/>
        </p:nvSpPr>
        <p:spPr>
          <a:xfrm>
            <a:off x="5700719" y="5340496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Interactive</a:t>
            </a:r>
            <a:endParaRPr lang="en" sz="4400" dirty="0" smtClean="0"/>
          </a:p>
        </p:txBody>
      </p:sp>
    </p:spTree>
    <p:extLst>
      <p:ext uri="{BB962C8B-B14F-4D97-AF65-F5344CB8AC3E}">
        <p14:creationId xmlns:p14="http://schemas.microsoft.com/office/powerpoint/2010/main" val="262733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Future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47</a:t>
            </a:r>
            <a:endParaRPr lang="es-ES" sz="4000" dirty="0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735"/>
          <p:cNvSpPr/>
          <p:nvPr/>
        </p:nvSpPr>
        <p:spPr>
          <a:xfrm>
            <a:off x="3779912" y="3275682"/>
            <a:ext cx="1584176" cy="2116809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769"/>
          <p:cNvSpPr/>
          <p:nvPr/>
        </p:nvSpPr>
        <p:spPr>
          <a:xfrm>
            <a:off x="6228184" y="4238910"/>
            <a:ext cx="2088232" cy="1993476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17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747100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2685321"/>
            <a:ext cx="1634519" cy="163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90" y="4092037"/>
            <a:ext cx="1361831" cy="136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625"/>
          <p:cNvSpPr txBox="1">
            <a:spLocks/>
          </p:cNvSpPr>
          <p:nvPr/>
        </p:nvSpPr>
        <p:spPr>
          <a:xfrm>
            <a:off x="584668" y="5392491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Interactive</a:t>
            </a:r>
            <a:endParaRPr lang="en" sz="4400" dirty="0" smtClean="0"/>
          </a:p>
        </p:txBody>
      </p:sp>
    </p:spTree>
    <p:extLst>
      <p:ext uri="{BB962C8B-B14F-4D97-AF65-F5344CB8AC3E}">
        <p14:creationId xmlns:p14="http://schemas.microsoft.com/office/powerpoint/2010/main" val="335968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Development</a:t>
            </a:r>
            <a:r>
              <a:rPr lang="es-ES" sz="4000" dirty="0" smtClean="0"/>
              <a:t>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48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1266" name="Picture 2" descr="PostgreSQL Encryption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76" y="2520515"/>
            <a:ext cx="3511205" cy="3209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484784"/>
            <a:ext cx="4676775" cy="2428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pytho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365104"/>
            <a:ext cx="4793794" cy="2029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7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Knowledge</a:t>
            </a:r>
            <a:r>
              <a:rPr lang="es-ES" sz="4000" dirty="0" smtClean="0"/>
              <a:t>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49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292" name="Picture 4" descr="Curso gratis de GIT y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12530"/>
            <a:ext cx="6591912" cy="41199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58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-108520" y="4039344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Andrés Fernández </a:t>
            </a:r>
            <a:r>
              <a:rPr lang="es-ES" sz="3000" dirty="0" err="1" smtClean="0"/>
              <a:t>Alés</a:t>
            </a:r>
            <a:endParaRPr lang="es-ES" sz="3000" dirty="0" smtClean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 smtClean="0"/>
              <a:t> </a:t>
            </a:r>
            <a:r>
              <a:rPr lang="es-ES" sz="3000" dirty="0"/>
              <a:t>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lvl="0" indent="0" algn="ctr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Alejandro Garrido </a:t>
            </a:r>
            <a:r>
              <a:rPr lang="es-ES" sz="3000" dirty="0" smtClean="0"/>
              <a:t>Resina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 smtClean="0"/>
              <a:t> </a:t>
            </a:r>
            <a:r>
              <a:rPr lang="es-ES" sz="3000" dirty="0"/>
              <a:t>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endParaRPr lang="es-ES" sz="3000" dirty="0" smtClean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9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05498"/>
            <a:ext cx="2130353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849" y="1605498"/>
            <a:ext cx="2234870" cy="2424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09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50</a:t>
            </a:r>
            <a:endParaRPr lang="es-E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Álvaro Sánchez </a:t>
            </a:r>
            <a:r>
              <a:rPr lang="es-ES" sz="3000" dirty="0" smtClean="0"/>
              <a:t>López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 smtClean="0"/>
              <a:t> </a:t>
            </a:r>
            <a:r>
              <a:rPr lang="es-ES" sz="3000" dirty="0"/>
              <a:t>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endParaRPr lang="es-ES" sz="3000" dirty="0" smtClean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1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702" y="1442782"/>
            <a:ext cx="2659075" cy="2503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LVARO\Desktop\Migu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69770"/>
            <a:ext cx="2524873" cy="2249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548"/>
          <p:cNvSpPr txBox="1">
            <a:spLocks/>
          </p:cNvSpPr>
          <p:nvPr/>
        </p:nvSpPr>
        <p:spPr>
          <a:xfrm>
            <a:off x="-108520" y="4039344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smtClean="0"/>
              <a:t>Miguel Ángel Baños Carretón Software Engineer</a:t>
            </a:r>
          </a:p>
          <a:p>
            <a:pPr marL="69850" indent="0">
              <a:buFont typeface="Dosis"/>
              <a:buNone/>
            </a:pPr>
            <a:endParaRPr lang="es-ES" sz="3000" smtClean="0"/>
          </a:p>
          <a:p>
            <a:endParaRPr lang="es-ES" sz="3000" smtClean="0"/>
          </a:p>
          <a:p>
            <a:pPr marL="69850" indent="0">
              <a:buFont typeface="Dosis"/>
              <a:buNone/>
            </a:pPr>
            <a:endParaRPr lang="es-ES" sz="3000" smtClean="0"/>
          </a:p>
          <a:p>
            <a:pPr marL="69850" indent="0">
              <a:buFont typeface="Dosis"/>
              <a:buNone/>
            </a:pPr>
            <a:endParaRPr lang="es-ES" sz="3000" smtClean="0"/>
          </a:p>
          <a:p>
            <a:pPr marL="0" indent="0">
              <a:buFont typeface="Dosis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318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84784"/>
            <a:ext cx="2691633" cy="2822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548"/>
          <p:cNvSpPr txBox="1">
            <a:spLocks noGrp="1"/>
          </p:cNvSpPr>
          <p:nvPr>
            <p:ph type="body" idx="1"/>
          </p:nvPr>
        </p:nvSpPr>
        <p:spPr>
          <a:xfrm>
            <a:off x="2627784" y="4437112"/>
            <a:ext cx="3528392" cy="1550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Jesús Sosa </a:t>
            </a:r>
            <a:r>
              <a:rPr lang="es-ES" sz="3000" dirty="0" smtClean="0"/>
              <a:t>Sánchez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 smtClean="0"/>
              <a:t> </a:t>
            </a:r>
            <a:r>
              <a:rPr lang="es-ES" sz="3000" dirty="0"/>
              <a:t>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234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Idea &amp; MVP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1547664" y="2492896"/>
            <a:ext cx="2289898" cy="2662683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</a:p>
        </p:txBody>
      </p:sp>
      <p:sp>
        <p:nvSpPr>
          <p:cNvPr id="8" name="Shape 768"/>
          <p:cNvSpPr/>
          <p:nvPr/>
        </p:nvSpPr>
        <p:spPr>
          <a:xfrm>
            <a:off x="864803" y="1844824"/>
            <a:ext cx="2231033" cy="1991488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3727795" y="2492896"/>
            <a:ext cx="1132237" cy="10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 smtClean="0"/>
              <a:t>+</a:t>
            </a:r>
            <a:endParaRPr lang="en" sz="8000" dirty="0" smtClean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3385964" y="3578847"/>
            <a:ext cx="1870435" cy="17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 smtClean="0"/>
              <a:t>=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2570047" y="4801720"/>
            <a:ext cx="3662475" cy="10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 smtClean="0"/>
              <a:t>ClimbCode</a:t>
            </a:r>
            <a:endParaRPr lang="en" sz="4400" dirty="0" smtClean="0"/>
          </a:p>
        </p:txBody>
      </p:sp>
      <p:sp>
        <p:nvSpPr>
          <p:cNvPr id="4" name="AutoShape 2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9" name="Picture 10" descr="C:\Users\ALVARO\Desktop\Cod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29" y="2145220"/>
            <a:ext cx="1466379" cy="93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School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AutoShape 4" descr="School free icon"/>
          <p:cNvSpPr>
            <a:spLocks noChangeAspect="1" noChangeArrowheads="1"/>
          </p:cNvSpPr>
          <p:nvPr/>
        </p:nvSpPr>
        <p:spPr bwMode="auto">
          <a:xfrm>
            <a:off x="307975" y="-8683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C:\Users\ALVARO\Desktop\schoo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38" y="1523137"/>
            <a:ext cx="2217457" cy="221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2513</Words>
  <Application>Microsoft Office PowerPoint</Application>
  <PresentationFormat>Presentación en pantalla (4:3)</PresentationFormat>
  <Paragraphs>228</Paragraphs>
  <Slides>50</Slides>
  <Notes>50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4" baseType="lpstr">
      <vt:lpstr>Arial</vt:lpstr>
      <vt:lpstr>Dosis</vt:lpstr>
      <vt:lpstr>Sniglet</vt:lpstr>
      <vt:lpstr>Friar template</vt:lpstr>
      <vt:lpstr>ClimbCode</vt:lpstr>
      <vt:lpstr>Our Path Today</vt:lpstr>
      <vt:lpstr>The Workgroup</vt:lpstr>
      <vt:lpstr>The Workgroup</vt:lpstr>
      <vt:lpstr>The Workgroup</vt:lpstr>
      <vt:lpstr>The Workgroup</vt:lpstr>
      <vt:lpstr>The Workgroup</vt:lpstr>
      <vt:lpstr>Idea &amp; MVP</vt:lpstr>
      <vt:lpstr>Idea &amp; MVP</vt:lpstr>
      <vt:lpstr>Idea &amp; MVP</vt:lpstr>
      <vt:lpstr>Presentación de PowerPoint</vt:lpstr>
      <vt:lpstr>Presentación de PowerPoint</vt:lpstr>
      <vt:lpstr>Idea &amp; MVP</vt:lpstr>
      <vt:lpstr>Idea &amp; MVP</vt:lpstr>
      <vt:lpstr>Idea &amp; MVP</vt:lpstr>
      <vt:lpstr>Idea &amp; MVP</vt:lpstr>
      <vt:lpstr>Idea &amp; MVP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Idea &amp; MVP</vt:lpstr>
      <vt:lpstr>Idea &amp; MVP</vt:lpstr>
      <vt:lpstr>Business and Costs</vt:lpstr>
      <vt:lpstr>Presentación de PowerPoint</vt:lpstr>
      <vt:lpstr>Business and Costs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And tables to compare data</vt:lpstr>
      <vt:lpstr>Business and Costs</vt:lpstr>
      <vt:lpstr>Work Methodology</vt:lpstr>
      <vt:lpstr>Work Methodology</vt:lpstr>
      <vt:lpstr>Work Methodology</vt:lpstr>
      <vt:lpstr>Work Methodology</vt:lpstr>
      <vt:lpstr>Work Methodology</vt:lpstr>
      <vt:lpstr>Work Methodology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103</cp:revision>
  <dcterms:modified xsi:type="dcterms:W3CDTF">2018-03-07T11:22:59Z</dcterms:modified>
</cp:coreProperties>
</file>